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7" roundtripDataSignature="AMtx7mjO0fEvSXSb6d9xNE5aisw+cCkY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1F537-468F-47AA-9027-8A539BB0BD8D}">
  <a:tblStyle styleId="{9551F537-468F-47AA-9027-8A539BB0BD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EADCC4-2759-4C2E-8C90-16F9A3FA0AB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80C30A-C8B8-4381-B6E5-4CCEED72C5D3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9"/>
    <p:restoredTop sz="94709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1587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49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AU" sz="1150" dirty="0">
                <a:solidFill>
                  <a:srgbClr val="333333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Grayson, J, &amp; Calver, Michael. (2016). </a:t>
            </a:r>
            <a:r>
              <a:rPr lang="en-AU" sz="1150" i="1" dirty="0">
                <a:solidFill>
                  <a:srgbClr val="333333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Reducing Wildlife Predation by Domestic Cats: An Approach Based on the Precautionary Principle</a:t>
            </a:r>
            <a:r>
              <a:rPr lang="en-AU" sz="1150" dirty="0">
                <a:solidFill>
                  <a:srgbClr val="333333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..</a:t>
            </a:r>
            <a:endParaRPr sz="1150" dirty="0">
              <a:solidFill>
                <a:srgbClr val="333333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 i="1" dirty="0">
              <a:solidFill>
                <a:srgbClr val="333333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8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58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297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aa18080a5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aa18080a5_4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g5aa18080a5_4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720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1438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517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8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5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5341921"/>
            <a:ext cx="12192000" cy="1516080"/>
          </a:xfrm>
          <a:prstGeom prst="rect">
            <a:avLst/>
          </a:prstGeom>
          <a:solidFill>
            <a:srgbClr val="DCF0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0" y="8228"/>
            <a:ext cx="12192000" cy="151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haroni"/>
              <a:buNone/>
            </a:pPr>
            <a:r>
              <a:rPr lang="en-AU" b="1" dirty="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rPr>
              <a:t>Wildlife preservation and domestic cats</a:t>
            </a:r>
            <a:endParaRPr b="1" dirty="0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003675" y="5763675"/>
            <a:ext cx="422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rPr>
              <a:t>Possum Media</a:t>
            </a:r>
            <a:endParaRPr sz="2800" b="1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91" name="Google Shape;91;p1" descr="https://lh4.googleusercontent.com/qdAaBQ27pVFdpOOgR8icRFe2-4HT_hbxoakS58-aarxPlK7lshGBifXigr8qCfv7CWlhm-fgaXVUns_VKloZmWJL1KZfJIUtW2-BwvyDiBAkwGNwDPv2RpMx75Mfcf-T2trQuhFU3N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6620" y="5596645"/>
            <a:ext cx="21050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A drawing of a cartoon charac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9663" y="2610137"/>
            <a:ext cx="1990939" cy="2654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9114" y="1340279"/>
            <a:ext cx="3046183" cy="303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Paw print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514926">
            <a:off x="3291196" y="4253509"/>
            <a:ext cx="641398" cy="64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Paw print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3580207">
            <a:off x="4121735" y="4410253"/>
            <a:ext cx="641398" cy="64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Paw print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690820">
            <a:off x="4846958" y="3861721"/>
            <a:ext cx="641398" cy="64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 descr="Paw print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3493474">
            <a:off x="5404495" y="3197321"/>
            <a:ext cx="641398" cy="64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Paw print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390545">
            <a:off x="6083814" y="2626729"/>
            <a:ext cx="641398" cy="64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 descr="Paw print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6867636" y="2155797"/>
            <a:ext cx="641398" cy="64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 descr="Paw print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728416">
            <a:off x="7747665" y="1939611"/>
            <a:ext cx="641398" cy="641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520554" y="152491"/>
            <a:ext cx="3651600" cy="16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haroni"/>
              <a:buNone/>
            </a:pPr>
            <a:r>
              <a:rPr lang="en-AU" b="1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rPr>
              <a:t>Problem Statement</a:t>
            </a:r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685581" y="1924975"/>
            <a:ext cx="3651600" cy="41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AU" sz="1800" dirty="0">
                <a:solidFill>
                  <a:srgbClr val="3F3F3F"/>
                </a:solidFill>
              </a:rPr>
              <a:t>Free ranging domestic cats are threatening the wildlife.</a:t>
            </a:r>
            <a:endParaRPr sz="1800" dirty="0">
              <a:solidFill>
                <a:srgbClr val="3F3F3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AU" sz="1800" dirty="0">
                <a:solidFill>
                  <a:srgbClr val="3F3F3F"/>
                </a:solidFill>
              </a:rPr>
              <a:t>Driven by cat owner’s lack of knowledge and little day and night cat confinement.</a:t>
            </a:r>
            <a:endParaRPr sz="1800" dirty="0">
              <a:solidFill>
                <a:srgbClr val="3F3F3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AU" sz="1800" dirty="0">
                <a:solidFill>
                  <a:srgbClr val="3F3F3F"/>
                </a:solidFill>
              </a:rPr>
              <a:t>Free roaming domestic cats hunt approximately 25.6 million wildlife animals each year!</a:t>
            </a:r>
            <a:endParaRPr sz="18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1200" i="1" dirty="0">
                <a:latin typeface="Times New Roman"/>
                <a:ea typeface="Times New Roman"/>
                <a:cs typeface="Times New Roman"/>
                <a:sym typeface="Times New Roman"/>
              </a:rPr>
              <a:t>(Grayson, Calver &amp; Michael, 2016)</a:t>
            </a:r>
            <a:endParaRPr sz="1800" i="1" dirty="0">
              <a:solidFill>
                <a:srgbClr val="3F3F3F"/>
              </a:solidFill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l="14096" r="1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838200" y="5534025"/>
            <a:ext cx="10515600" cy="1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haroni"/>
              <a:buNone/>
            </a:pPr>
            <a:r>
              <a:rPr lang="en-AU"/>
              <a:t>Cat owner’s confinement behaviour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200" i="1">
                <a:latin typeface="Times New Roman"/>
                <a:ea typeface="Times New Roman"/>
                <a:cs typeface="Times New Roman"/>
                <a:sym typeface="Times New Roman"/>
              </a:rPr>
              <a:t>MacDonald, E., Milfont, T., &amp; Gavin, M. (2015).</a:t>
            </a:r>
            <a:endParaRPr sz="12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3" descr="https://lh4.googleusercontent.com/vS9muyNydD5yr3tG-XLDOaR4foj3S-JNHNuW9Pcj8yxJaNqu6ntmdJ0Bou7onXNqmxEM7Bxra5hdvnEreS7aNjZcINEG7r122dwQcC8gXKtAzafVUj6PrJY-NxTMsael0Z7l0kn0MaE"/>
          <p:cNvPicPr preferRelativeResize="0"/>
          <p:nvPr/>
        </p:nvPicPr>
        <p:blipFill rotWithShape="1">
          <a:blip r:embed="rId3">
            <a:alphaModFix/>
          </a:blip>
          <a:srcRect t="7617" b="5602"/>
          <a:stretch/>
        </p:blipFill>
        <p:spPr>
          <a:xfrm>
            <a:off x="20" y="10"/>
            <a:ext cx="12191981" cy="5395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490535" y="6056693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haroni"/>
              <a:buNone/>
            </a:pPr>
            <a:r>
              <a:rPr lang="en-AU" sz="3600" b="1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rPr>
              <a:t>Empathy map</a:t>
            </a:r>
            <a:endParaRPr/>
          </a:p>
        </p:txBody>
      </p:sp>
      <p:cxnSp>
        <p:nvCxnSpPr>
          <p:cNvPr id="124" name="Google Shape;124;p4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4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" name="Google Shape;126;p4" descr="A screenshot of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34" y="274386"/>
            <a:ext cx="11668125" cy="57432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2D2183-37A3-4C9C-91B8-4F857AEC0875}"/>
              </a:ext>
            </a:extLst>
          </p:cNvPr>
          <p:cNvSpPr/>
          <p:nvPr/>
        </p:nvSpPr>
        <p:spPr>
          <a:xfrm>
            <a:off x="10626" y="6253415"/>
            <a:ext cx="6096000" cy="6090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115000"/>
              </a:lnSpc>
            </a:pPr>
            <a:r>
              <a:rPr lang="en-AU" sz="1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Coetzer</a:t>
            </a:r>
            <a:r>
              <a:rPr lang="en-AU" sz="1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E. P., &amp; </a:t>
            </a:r>
            <a:r>
              <a:rPr lang="en-AU" sz="1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Rothmann</a:t>
            </a:r>
            <a:r>
              <a:rPr lang="en-AU" sz="1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S. (2003).</a:t>
            </a:r>
            <a:endParaRPr lang="en-AU" sz="1000" i="1" dirty="0">
              <a:solidFill>
                <a:schemeClr val="dk1"/>
              </a:solidFill>
            </a:endParaRPr>
          </a:p>
          <a:p>
            <a:pPr marL="457200" lvl="0" indent="-457200">
              <a:lnSpc>
                <a:spcPct val="115000"/>
              </a:lnSpc>
            </a:pPr>
            <a:r>
              <a:rPr lang="en-AU" sz="1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Petplan</a:t>
            </a:r>
            <a:r>
              <a:rPr lang="en-AU" sz="1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,(2016)</a:t>
            </a:r>
          </a:p>
          <a:p>
            <a:pPr marL="457200" lvl="0" indent="-457200">
              <a:lnSpc>
                <a:spcPct val="115000"/>
              </a:lnSpc>
            </a:pPr>
            <a:r>
              <a:rPr lang="en-AU" sz="1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Grayson &amp; Calver(2004)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aa18080a5_4_9"/>
          <p:cNvSpPr txBox="1"/>
          <p:nvPr/>
        </p:nvSpPr>
        <p:spPr>
          <a:xfrm>
            <a:off x="110050" y="157350"/>
            <a:ext cx="6375810" cy="624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b="1" dirty="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rPr>
              <a:t>PERSONA</a:t>
            </a:r>
            <a:r>
              <a:rPr lang="en-AU" sz="4800" b="1" dirty="0">
                <a:solidFill>
                  <a:srgbClr val="8EAAD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4400" b="1" dirty="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rPr>
              <a:t>DESIGN</a:t>
            </a:r>
            <a:endParaRPr sz="4400" b="1" dirty="0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Female cat owners aged 25 - 35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●"/>
            </a:pPr>
            <a:r>
              <a:rPr lang="en-AU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Jessica Brown, 35 years old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●"/>
            </a:pPr>
            <a:r>
              <a:rPr lang="en-AU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very independent, easy going person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●"/>
            </a:pPr>
            <a:r>
              <a:rPr lang="en-AU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Non-dominant and non-competitive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●"/>
            </a:pPr>
            <a:r>
              <a:rPr lang="en-AU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Looks after others and well as her own wellbeing.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●"/>
            </a:pPr>
            <a:r>
              <a:rPr lang="en-AU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Respect other people’s rights and respect them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●"/>
            </a:pPr>
            <a:r>
              <a:rPr lang="en-AU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Respects animal rights and is aware of cat’s predation on wildlife but her cat is priority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●"/>
            </a:pPr>
            <a:r>
              <a:rPr lang="en-AU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Loves cats, a typical cat person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●"/>
            </a:pPr>
            <a:r>
              <a:rPr lang="en-AU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Spends $5000 per year on her cat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●"/>
            </a:pPr>
            <a:r>
              <a:rPr lang="en-AU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Does not confine her cat permanently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●"/>
            </a:pPr>
            <a:r>
              <a:rPr lang="en-AU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Believes her cat would be lonely, bored and would get fat if left indoors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sz="1800" dirty="0">
              <a:solidFill>
                <a:srgbClr val="3F3F3F"/>
              </a:solidFill>
              <a:latin typeface="Calibri"/>
              <a:ea typeface="Times New Roman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Coetzer</a:t>
            </a:r>
            <a:r>
              <a:rPr lang="en-AU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E. P., &amp; </a:t>
            </a:r>
            <a:r>
              <a:rPr lang="en-AU" sz="12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Rothmann</a:t>
            </a:r>
            <a:r>
              <a:rPr lang="en-AU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S. (2003).</a:t>
            </a:r>
            <a:endParaRPr sz="1100" i="1" dirty="0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Petplan</a:t>
            </a:r>
            <a:r>
              <a:rPr lang="en-AU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,(2016)</a:t>
            </a:r>
            <a:endParaRPr sz="12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Grayson &amp; Calver(2004)</a:t>
            </a:r>
          </a:p>
          <a:p>
            <a:pPr marL="457200" indent="-457200">
              <a:lnSpc>
                <a:spcPct val="115000"/>
              </a:lnSpc>
            </a:pPr>
            <a:r>
              <a:rPr lang="en-AU" sz="12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GettyImages</a:t>
            </a:r>
            <a:r>
              <a:rPr lang="en-AU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(2019, May 9)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4" name="Google Shape;146;p6" descr="https://lh4.googleusercontent.com/HgeEZphc_Ho3hzgpvtPYHxgxOXkvzwqyhCKdRBmPUMyXRIAZIDHo976sa5ImSI6m4SpAdYAYor5oZSweS8Q5sCfh6F4Ur4-Va2IyxN8-m-o5LVKDrwSnDeQ5qO0xi34rLi2yIJbW">
            <a:extLst>
              <a:ext uri="{FF2B5EF4-FFF2-40B4-BE49-F238E27FC236}">
                <a16:creationId xmlns:a16="http://schemas.microsoft.com/office/drawing/2014/main" id="{6924E018-7ACF-4CA5-B39F-1611D56A4F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1944" y="157350"/>
            <a:ext cx="5830006" cy="57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 descr="A picture containing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288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haroni"/>
              <a:buNone/>
            </a:pPr>
            <a:r>
              <a:rPr lang="en-AU" sz="3600" b="1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rPr>
              <a:t>Social change goals</a:t>
            </a:r>
            <a:endParaRPr/>
          </a:p>
        </p:txBody>
      </p:sp>
      <p:cxnSp>
        <p:nvCxnSpPr>
          <p:cNvPr id="154" name="Google Shape;154;p7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5" name="Google Shape;155;p7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8"/>
          <p:cNvPicPr preferRelativeResize="0"/>
          <p:nvPr/>
        </p:nvPicPr>
        <p:blipFill rotWithShape="1">
          <a:blip r:embed="rId3">
            <a:alphaModFix/>
          </a:blip>
          <a:srcRect t="22376" b="12594"/>
          <a:stretch/>
        </p:blipFill>
        <p:spPr>
          <a:xfrm>
            <a:off x="0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/>
          <p:nvPr/>
        </p:nvSpPr>
        <p:spPr>
          <a:xfrm flipH="1">
            <a:off x="658278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 flipH="1"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300"/>
              <a:buFont typeface="Aharoni"/>
              <a:buNone/>
            </a:pPr>
            <a:r>
              <a:rPr lang="en-AU" sz="3300" b="1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rPr>
              <a:t>Social change program aim</a:t>
            </a:r>
            <a:endParaRPr sz="3300" b="1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64" name="Google Shape;164;p8"/>
          <p:cNvSpPr txBox="1">
            <a:spLocks noGrp="1"/>
          </p:cNvSpPr>
          <p:nvPr>
            <p:ph type="body" idx="1"/>
          </p:nvPr>
        </p:nvSpPr>
        <p:spPr>
          <a:xfrm>
            <a:off x="7136408" y="1798807"/>
            <a:ext cx="4943248" cy="275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AU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program will increase the current 24-hour cat confinement rate of 30% to 50% in Queensland by targeting female cat owners aged 25-35  through enriching indoor environments by the end of December 2020.</a:t>
            </a:r>
            <a:endParaRPr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0E6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haroni"/>
              <a:buNone/>
            </a:pPr>
            <a:r>
              <a:rPr lang="en-AU" b="1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rPr>
              <a:t>Social change objectives</a:t>
            </a:r>
            <a:endParaRPr b="1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70" name="Google Shape;170;p9"/>
          <p:cNvSpPr txBox="1">
            <a:spLocks noGrp="1"/>
          </p:cNvSpPr>
          <p:nvPr>
            <p:ph type="body" idx="1"/>
          </p:nvPr>
        </p:nvSpPr>
        <p:spPr>
          <a:xfrm>
            <a:off x="426720" y="1825625"/>
            <a:ext cx="115214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AutoNum type="arabicPeriod"/>
            </a:pPr>
            <a:r>
              <a:rPr lang="en-AU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Behaviour objective:</a:t>
            </a:r>
            <a:r>
              <a:rPr lang="en-AU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Female cat owners (aged 25-35) providing their cats with enriched opportunities beyond basic necessities (food, water, bedding) during confinement will increase by the end of June 2020 by 25%.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AutoNum type="arabicPeriod"/>
            </a:pPr>
            <a:r>
              <a:rPr lang="en-AU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Knowledge objective:</a:t>
            </a:r>
            <a:r>
              <a:rPr lang="en-AU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Female cat owners’ (aged 25-35) knowledge that 100% of the cat’s exercise needs can be met with proper enriched indoors and plays will increase by the end of October 2020 by 20%.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AutoNum type="arabicPeriod"/>
            </a:pPr>
            <a:r>
              <a:rPr lang="en-AU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Belief objective:</a:t>
            </a:r>
            <a:r>
              <a:rPr lang="en-AU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Female cat owners’ (aged 25-35) belief that 24-hour cat confinement causes boredom and health problems (obesity, diabetes, urinary tract disease, respiratory disease etc.) among their companion cats will decrease by the end of November 2020 by 20%.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433</Words>
  <Application>Microsoft Office PowerPoint</Application>
  <PresentationFormat>宽屏</PresentationFormat>
  <Paragraphs>52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Aharoni</vt:lpstr>
      <vt:lpstr>Arial</vt:lpstr>
      <vt:lpstr>Calibri</vt:lpstr>
      <vt:lpstr>Times New Roman</vt:lpstr>
      <vt:lpstr>Office Theme</vt:lpstr>
      <vt:lpstr>Wildlife preservation and domestic cats</vt:lpstr>
      <vt:lpstr>Problem Statement</vt:lpstr>
      <vt:lpstr>Cat owner’s confinement behaviour  MacDonald, E., Milfont, T., &amp; Gavin, M. (2015).</vt:lpstr>
      <vt:lpstr>Empathy map</vt:lpstr>
      <vt:lpstr>PowerPoint 演示文稿</vt:lpstr>
      <vt:lpstr>Social change goals</vt:lpstr>
      <vt:lpstr>Social change program aim</vt:lpstr>
      <vt:lpstr>Social change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preservation and domestic cats -Project “Feather, Furry, Friendlies”</dc:title>
  <dc:creator>Petra Juhasz</dc:creator>
  <cp:lastModifiedBy>TIANHAO HE</cp:lastModifiedBy>
  <cp:revision>11</cp:revision>
  <dcterms:created xsi:type="dcterms:W3CDTF">2019-05-26T07:00:00Z</dcterms:created>
  <dcterms:modified xsi:type="dcterms:W3CDTF">2021-05-20T09:21:37Z</dcterms:modified>
</cp:coreProperties>
</file>